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image-1-1.jpg>
</file>

<file path=ppt/media/image-10-1.jpg>
</file>

<file path=ppt/media/image-12-1.jpg>
</file>

<file path=ppt/media/image-13-1.jpg>
</file>

<file path=ppt/media/image-15-1.jpg>
</file>

<file path=ppt/media/image-17-1.jpg>
</file>

<file path=ppt/media/image-2-1.jpg>
</file>

<file path=ppt/media/image-3-1.jpg>
</file>

<file path=ppt/media/image-4-1.jpg>
</file>

<file path=ppt/media/image-6-1.jpg>
</file>

<file path=ppt/media/image-8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key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48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META‑AGENTIC Α‑AGI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29768" y="1783080"/>
            <a:ext cx="64008" cy="3154680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58368" y="182880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56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META‑AGENTIC α‑AGI 👁️✨</a:t>
            </a:r>
            <a:endParaRPr lang="en-US" sz="5600" dirty="0"/>
          </a:p>
        </p:txBody>
      </p:sp>
      <p:sp>
        <p:nvSpPr>
          <p:cNvPr id="11" name="Text 8"/>
          <p:cNvSpPr/>
          <p:nvPr/>
        </p:nvSpPr>
        <p:spPr>
          <a:xfrm>
            <a:off x="658368" y="2761488"/>
            <a:ext cx="10874959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Institutional Master Presentation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58368" y="336499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E9E2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Autonomy measured · Work proven · Value settled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658368" y="3767328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Identity → Proof → Settlement → Governance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658368" y="6035040"/>
            <a:ext cx="10874959" cy="502920"/>
          </a:xfrm>
          <a:prstGeom prst="roundRect">
            <a:avLst/>
          </a:prstGeom>
          <a:solidFill>
            <a:srgbClr val="07040E">
              <a:alpha val="85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78408" y="6163056"/>
            <a:ext cx="10234879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Repos: AGIJobsv0 · AGI‑Alpha‑Agent‑v0 · AGI‑Alpha‑Node‑v0</a:t>
            </a:r>
            <a:endParaRPr lang="en-US" sz="13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book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22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 &amp; VALIDATION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10/17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Proof Bundle</a:t>
            </a:r>
            <a:endParaRPr lang="en-US" sz="4400" dirty="0"/>
          </a:p>
        </p:txBody>
      </p:sp>
      <p:sp>
        <p:nvSpPr>
          <p:cNvPr id="10" name="Text 7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Settlement‑grade evidence for deterministic replay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58368" y="1874520"/>
            <a:ext cx="5277460" cy="301752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86384" y="2075688"/>
            <a:ext cx="64008" cy="261518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2688" y="203911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Minimum bundle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32688" y="2441448"/>
            <a:ext cx="4774540" cy="22860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Inputs + acceptance tests (policy).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Container digest + deterministic runtime config.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Logs + traces + outputs (hash‑addressed).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Signed metering telemetry (α‑WU basis).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Artifact manifest + signatures.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255868" y="1874520"/>
            <a:ext cx="5277460" cy="301752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383884" y="2075688"/>
            <a:ext cx="64008" cy="261518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0188" y="203911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Commit–reveal validation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530188" y="2441448"/>
            <a:ext cx="4774540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Commit: hashed verdict (anti‑bribery, anti‑herding).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Reveal: verdict + evidence (tests, scoring, replay).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Dispute: deterministic replay resolves truth.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Slashing makes cheating self‑destructive.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658368" y="5074920"/>
            <a:ext cx="10874959" cy="105156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78408" y="5230368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Rule of settlement: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3721608" y="5212080"/>
            <a:ext cx="749167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dirty="0">
                <a:solidFill>
                  <a:srgbClr val="F1E6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If it cannot be replayed, it does not settle.</a:t>
            </a:r>
            <a:endParaRPr lang="en-US" sz="2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50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METROLOGY &amp; ECONOMY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11/17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Metrology + Settlement</a:t>
            </a:r>
            <a:endParaRPr lang="en-US" sz="4400" dirty="0"/>
          </a:p>
        </p:txBody>
      </p:sp>
      <p:sp>
        <p:nvSpPr>
          <p:cNvPr id="8" name="Text 6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α‑Work Units (α‑WU) + $AGIALPHA utility loop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8368" y="1874520"/>
            <a:ext cx="5277460" cy="288036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86384" y="2075688"/>
            <a:ext cx="64008" cy="247802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32688" y="203911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α‑Work Unit (α‑WU)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32688" y="2441448"/>
            <a:ext cx="4774540" cy="2148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Canonical metric for validated work output.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Hardware‑normalized + policy‑weighted (compute × quality).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Computed from signed metering telemetry + task tier.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If acceptance tests/SLOs fail → 0 α‑WU.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6255868" y="1874520"/>
            <a:ext cx="5277460" cy="288036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383884" y="2075688"/>
            <a:ext cx="64008" cy="247802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530188" y="203911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$AGIALPHA (utility)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530188" y="2441448"/>
            <a:ext cx="4774540" cy="2148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Stake: bond identity + deter Sybils (slashable).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Settle: escrowed rewards + validator compensation.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Burn policy: utilization reduces supply via protocol fees.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Coordinate: governance signals for epoch tuning.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658368" y="4983480"/>
            <a:ext cx="10874959" cy="114300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78408" y="512064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Thermostat model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3630168" y="5120640"/>
            <a:ext cx="7583119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Signals (throughput, disputes, drift) → Actuators (burn, fees, quorum, brakes) → Stable equilibrium where value tracks verified work.</a:t>
            </a:r>
            <a:endParaRPr lang="en-US" sz="13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robot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22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EXECUTION INFRASTRUCTURE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12/17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AGI Alpha Nodes</a:t>
            </a:r>
            <a:endParaRPr lang="en-US" sz="4400" dirty="0"/>
          </a:p>
        </p:txBody>
      </p:sp>
      <p:sp>
        <p:nvSpPr>
          <p:cNvPr id="10" name="Text 7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Synthetic AI labor infrastructure (alpha example)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58368" y="1920240"/>
            <a:ext cx="5277460" cy="196596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86384" y="2121408"/>
            <a:ext cx="64008" cy="156362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2688" y="208483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is an AGI ALPHA Node?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32688" y="2487168"/>
            <a:ext cx="4774540" cy="1234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Containerized runtime: ENS‑identified, staked, authorized to execute/validate jobs.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Binds identity to &lt;name&gt;.alpha.node.agi.eth for trustless discovery.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Produces measurable work settled on‑chain (proofs + receipts).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6255868" y="1920240"/>
            <a:ext cx="5277460" cy="196596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383884" y="2121408"/>
            <a:ext cx="64008" cy="156362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0188" y="208483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Roles (clear accountability)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530188" y="2487168"/>
            <a:ext cx="4774540" cy="1234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Worker: executes deterministically; publishes artifacts; claims settlement after validation.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Validator: commit–reveal attestations; scores SLO + output quality; slashable for dishonesty.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Sentinel: monitors health/drift; triggers local pause + escalation; preserves audit posture.</a:t>
            </a:r>
            <a:endParaRPr lang="en-US" sz="1300" dirty="0"/>
          </a:p>
        </p:txBody>
      </p:sp>
      <p:sp>
        <p:nvSpPr>
          <p:cNvPr id="19" name="Shape 16"/>
          <p:cNvSpPr/>
          <p:nvPr/>
        </p:nvSpPr>
        <p:spPr>
          <a:xfrm>
            <a:off x="658368" y="4160520"/>
            <a:ext cx="10874959" cy="196596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78408" y="4297680"/>
            <a:ext cx="10234879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Operator UX (institutional posture)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978408" y="4599432"/>
            <a:ext cx="10234879" cy="1417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One‑click/container‑first deployment with boot‑time safety checks (ENS, stake, contracts).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Signed telemetry + tamper‑evident audit trails; dashboards (Prometheus/Grafana).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Fail‑closed controls: circuit breakers, local pause, incident playbooks, key custody.</a:t>
            </a:r>
            <a:endParaRPr lang="en-US" sz="1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city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22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UNIVERSAL DEPLOYABILITY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13/17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Universal Deployability</a:t>
            </a:r>
            <a:endParaRPr lang="en-US" sz="4400" dirty="0"/>
          </a:p>
        </p:txBody>
      </p:sp>
      <p:sp>
        <p:nvSpPr>
          <p:cNvPr id="10" name="Text 7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 name → portable identity → portable work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58368" y="1874520"/>
            <a:ext cx="5254600" cy="274320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86384" y="2075688"/>
            <a:ext cx="64008" cy="234086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2688" y="2039112"/>
            <a:ext cx="47516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Agents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32688" y="2441448"/>
            <a:ext cx="4751680" cy="2011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name.alpha.agent.agi.eth binds identity to capabilities and policy.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Resolvers map names to live endpoints (and rotate safely).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Reputation travels with the name via validated job history.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278728" y="1874520"/>
            <a:ext cx="5254600" cy="274320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406744" y="2075688"/>
            <a:ext cx="64008" cy="234086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53048" y="2039112"/>
            <a:ext cx="47516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Sovereigns / Businesses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553048" y="2441448"/>
            <a:ext cx="4751680" cy="2011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name.alpha.agi.eth anchors an autonomous enterprise boundary.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Canonical package mounts standardize agent/node/club surfaces.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Policy + brakes remain explicit: autonomy is always bounded.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658368" y="4846320"/>
            <a:ext cx="10874959" cy="132588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78408" y="498348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Practical outcome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3630168" y="4983480"/>
            <a:ext cx="7583119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clean, repeatable blueprint: deploy the same institutional stack across teams, orgs, and jurisdictions — with deterministic audits and role‑clear accountability.</a:t>
            </a:r>
            <a:endParaRPr lang="en-US" sz="13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50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DEPLOYMENT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14/17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Deployment (Green Path)</a:t>
            </a:r>
            <a:endParaRPr lang="en-US" sz="4400" dirty="0"/>
          </a:p>
        </p:txBody>
      </p:sp>
      <p:sp>
        <p:nvSpPr>
          <p:cNvPr id="8" name="Text 6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CI‑green is deployable truth; proofs are archived by default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8368" y="1874520"/>
            <a:ext cx="5277460" cy="246888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86384" y="2075688"/>
            <a:ext cx="64008" cy="206654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32688" y="203911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Preflight checks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32688" y="2441448"/>
            <a:ext cx="4774540" cy="1737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Verify ENS + registry configuration.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Confirm token/contract addresses + decimals.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Key custody + least‑privilege approvals.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Fail closed if any invariant breaks.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6255868" y="1874520"/>
            <a:ext cx="5277460" cy="246888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383884" y="2075688"/>
            <a:ext cx="64008" cy="206654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530188" y="203911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Green Path (Day‑One Utility)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530188" y="2441448"/>
            <a:ext cx="4774540" cy="1737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One‑click end‑to‑end rehearsal.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Deterministic outputs + audit artifacts.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Dashboards + signed reports archived per release.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Rollback to last‑known‑good is a single command.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658368" y="4617720"/>
            <a:ext cx="10874959" cy="160020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78408" y="4754880"/>
            <a:ext cx="3200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One‑click deploy surface</a:t>
            </a: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4041648" y="4736592"/>
            <a:ext cx="7171639" cy="1234440"/>
          </a:xfrm>
          <a:prstGeom prst="roundRect">
            <a:avLst/>
          </a:prstGeom>
          <a:solidFill>
            <a:srgbClr val="070410">
              <a:alpha val="82000"/>
            </a:srgbClr>
          </a:solidFill>
          <a:ln w="12700">
            <a:solidFill>
              <a:srgbClr val="2F1E46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4224528" y="4873752"/>
            <a:ext cx="6805879" cy="960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0000"/>
              </a:lnSpc>
              <a:buNone/>
            </a:pPr>
            <a:r>
              <a:rPr lang="en-US" sz="13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npm run deploy:checklist</a:t>
            </a:r>
            <a:endParaRPr lang="en-US" sz="13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3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npm run deploy:oneclick:auto</a:t>
            </a:r>
            <a:endParaRPr lang="en-US" sz="13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3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npm run greenpath</a:t>
            </a:r>
            <a:endParaRPr lang="en-US" sz="13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key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22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$AGIALPHA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15/17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$AGIALPHA Onboarding</a:t>
            </a:r>
            <a:endParaRPr lang="en-US" sz="4400" dirty="0"/>
          </a:p>
        </p:txBody>
      </p:sp>
      <p:sp>
        <p:nvSpPr>
          <p:cNvPr id="10" name="Text 7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Cross‑chain onboarding designed for non‑technical users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58368" y="1874520"/>
            <a:ext cx="5277460" cy="297180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86384" y="2075688"/>
            <a:ext cx="64008" cy="256946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2688" y="203911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Bridge flow (SOL ↔ ETH)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32688" y="2441448"/>
            <a:ext cx="4774540" cy="2240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SOL → ETH via deBridge dePort (bridge finality required).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Use contract‑verified addresses at every step.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Decimals safety: transitory token = 6 decimals; final token = 18 decimals.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UX target: one button / one signature via relayer + smart‑wallet batching.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6255868" y="1874520"/>
            <a:ext cx="5277460" cy="297180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383884" y="2075688"/>
            <a:ext cx="64008" cy="256946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0188" y="203911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Ethereum addresses (key facts)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530188" y="2441448"/>
            <a:ext cx="4728820" cy="2194560"/>
          </a:xfrm>
          <a:prstGeom prst="roundRect">
            <a:avLst/>
          </a:prstGeom>
          <a:solidFill>
            <a:srgbClr val="070410">
              <a:alpha val="82000"/>
            </a:srgbClr>
          </a:solidFill>
          <a:ln w="12700">
            <a:solidFill>
              <a:srgbClr val="2F1E46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667348" y="2569464"/>
            <a:ext cx="4454500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08000"/>
              </a:lnSpc>
              <a:buNone/>
            </a:pPr>
            <a:r>
              <a:rPr lang="en-US" sz="1200" dirty="0">
                <a:solidFill>
                  <a:srgbClr val="EDE7FF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Transitory $AGIALPHA (6 decimals)</a:t>
            </a:r>
            <a:endParaRPr lang="en-US" sz="1200" dirty="0"/>
          </a:p>
          <a:p>
            <a:pPr indent="0" marL="0">
              <a:lnSpc>
                <a:spcPct val="108000"/>
              </a:lnSpc>
              <a:buNone/>
            </a:pPr>
            <a:r>
              <a:rPr lang="en-US" sz="1200" dirty="0">
                <a:solidFill>
                  <a:srgbClr val="EDE7FF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0x2e8fb54c3ec41f55f06c1f082c081a609eaa4ebe</a:t>
            </a:r>
            <a:endParaRPr lang="en-US" sz="1200" dirty="0"/>
          </a:p>
          <a:p>
            <a:pPr indent="0" marL="0">
              <a:lnSpc>
                <a:spcPct val="108000"/>
              </a:lnSpc>
              <a:buNone/>
            </a:pPr>
            <a:endParaRPr lang="en-US" sz="1200" dirty="0"/>
          </a:p>
          <a:p>
            <a:pPr indent="0" marL="0">
              <a:lnSpc>
                <a:spcPct val="108000"/>
              </a:lnSpc>
              <a:buNone/>
            </a:pPr>
            <a:r>
              <a:rPr lang="en-US" sz="1200" dirty="0">
                <a:solidFill>
                  <a:srgbClr val="EDE7FF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AGIALPHAEqualMinterVault</a:t>
            </a:r>
            <a:endParaRPr lang="en-US" sz="1200" dirty="0"/>
          </a:p>
          <a:p>
            <a:pPr indent="0" marL="0">
              <a:lnSpc>
                <a:spcPct val="108000"/>
              </a:lnSpc>
              <a:buNone/>
            </a:pPr>
            <a:r>
              <a:rPr lang="en-US" sz="1200" dirty="0">
                <a:solidFill>
                  <a:srgbClr val="EDE7FF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0x27d6fe8668c6f652ac26ffae020d949f03af80d8</a:t>
            </a:r>
            <a:endParaRPr lang="en-US" sz="1200" dirty="0"/>
          </a:p>
          <a:p>
            <a:pPr indent="0" marL="0">
              <a:lnSpc>
                <a:spcPct val="108000"/>
              </a:lnSpc>
              <a:buNone/>
            </a:pPr>
            <a:endParaRPr lang="en-US" sz="1200" dirty="0"/>
          </a:p>
          <a:p>
            <a:pPr indent="0" marL="0">
              <a:lnSpc>
                <a:spcPct val="108000"/>
              </a:lnSpc>
              <a:buNone/>
            </a:pPr>
            <a:r>
              <a:rPr lang="en-US" sz="1200" dirty="0">
                <a:solidFill>
                  <a:srgbClr val="EDE7FF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Final $AGIALPHA v2 (18 decimals)</a:t>
            </a:r>
            <a:endParaRPr lang="en-US" sz="1200" dirty="0"/>
          </a:p>
          <a:p>
            <a:pPr indent="0" marL="0">
              <a:lnSpc>
                <a:spcPct val="108000"/>
              </a:lnSpc>
              <a:buNone/>
            </a:pPr>
            <a:r>
              <a:rPr lang="en-US" sz="1200" dirty="0">
                <a:solidFill>
                  <a:srgbClr val="EDE7FF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0xA61a3B3a130a9c20768EEBF97E21515A6046a1fA</a:t>
            </a:r>
            <a:endParaRPr lang="en-US" sz="1200" dirty="0"/>
          </a:p>
        </p:txBody>
      </p:sp>
      <p:sp>
        <p:nvSpPr>
          <p:cNvPr id="20" name="Shape 17"/>
          <p:cNvSpPr/>
          <p:nvPr/>
        </p:nvSpPr>
        <p:spPr>
          <a:xfrm>
            <a:off x="658368" y="5074920"/>
            <a:ext cx="10874959" cy="105156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978408" y="5212080"/>
            <a:ext cx="2926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Institutional safety note</a:t>
            </a:r>
            <a:endParaRPr lang="en-US" sz="1500" dirty="0"/>
          </a:p>
        </p:txBody>
      </p:sp>
      <p:sp>
        <p:nvSpPr>
          <p:cNvPr id="22" name="Text 19"/>
          <p:cNvSpPr/>
          <p:nvPr/>
        </p:nvSpPr>
        <p:spPr>
          <a:xfrm>
            <a:off x="3904488" y="5212080"/>
            <a:ext cx="7308799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Never approve unknown spend. Prefer minimal approvals, test transactions, and domain‑verified UIs.</a:t>
            </a:r>
            <a:endParaRPr lang="en-US" sz="13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050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ADOPTION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16/17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Adoption Playbook</a:t>
            </a:r>
            <a:endParaRPr lang="en-US" sz="4400" dirty="0"/>
          </a:p>
        </p:txBody>
      </p:sp>
      <p:sp>
        <p:nvSpPr>
          <p:cNvPr id="8" name="Text 6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Start with proofs; scale autonomy only as verification stays ahead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8368" y="2240280"/>
            <a:ext cx="3429914" cy="205740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86384" y="2441448"/>
            <a:ext cx="64008" cy="165506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32688" y="2404872"/>
            <a:ext cx="292699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Pilot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32688" y="2807208"/>
            <a:ext cx="2926994" cy="1325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Pick one workflow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Define acceptance tests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Run private nodes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Export audit packs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4380890" y="2240280"/>
            <a:ext cx="3429914" cy="205740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4508906" y="2441448"/>
            <a:ext cx="64008" cy="165506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4655210" y="2404872"/>
            <a:ext cx="292699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Harden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655210" y="2807208"/>
            <a:ext cx="2926994" cy="1325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Add validator quorum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Enable policy brakes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Increase replay coverage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Establish key custody + rotation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8103413" y="2240280"/>
            <a:ext cx="3429914" cy="205740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8231429" y="2441448"/>
            <a:ext cx="64008" cy="165506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8377733" y="2404872"/>
            <a:ext cx="292699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Scale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377733" y="2807208"/>
            <a:ext cx="2926994" cy="1325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Route more workloads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Publish α‑WU indices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Open markets by policy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Expand autonomy only after gates pass</a:t>
            </a:r>
            <a:endParaRPr lang="en-US" sz="1400" dirty="0"/>
          </a:p>
        </p:txBody>
      </p:sp>
      <p:sp>
        <p:nvSpPr>
          <p:cNvPr id="21" name="Shape 19"/>
          <p:cNvSpPr/>
          <p:nvPr/>
        </p:nvSpPr>
        <p:spPr>
          <a:xfrm>
            <a:off x="658368" y="4617720"/>
            <a:ext cx="10874959" cy="105156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58368" y="4892040"/>
            <a:ext cx="10874959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1E6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Principle: expand power only as fast as proofs and brakes are proven.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658368" y="5715000"/>
            <a:ext cx="1087495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Build the Cathedral of Verifiable Work</a:t>
            </a:r>
            <a:endParaRPr lang="en-US" sz="3400" dirty="0"/>
          </a:p>
        </p:txBody>
      </p:sp>
      <p:sp>
        <p:nvSpPr>
          <p:cNvPr id="24" name="Text 22"/>
          <p:cNvSpPr/>
          <p:nvPr/>
        </p:nvSpPr>
        <p:spPr>
          <a:xfrm>
            <a:off x="658368" y="6309360"/>
            <a:ext cx="10874959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Autonomy measured · Work proven · Value settled</a:t>
            </a:r>
            <a:endParaRPr lang="en-US" sz="1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throne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28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FINAL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17/17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29768" y="1600200"/>
            <a:ext cx="64008" cy="3611880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58368" y="1600200"/>
            <a:ext cx="10874959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56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Build the Cathedral</a:t>
            </a:r>
            <a:endParaRPr lang="en-US" sz="5600" dirty="0"/>
          </a:p>
          <a:p>
            <a:pPr indent="0" marL="0">
              <a:buNone/>
            </a:pPr>
            <a:r>
              <a:rPr lang="en-US" sz="56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of Verifiable Work</a:t>
            </a:r>
            <a:endParaRPr lang="en-US" sz="5600" dirty="0"/>
          </a:p>
        </p:txBody>
      </p:sp>
      <p:sp>
        <p:nvSpPr>
          <p:cNvPr id="11" name="Text 8"/>
          <p:cNvSpPr/>
          <p:nvPr/>
        </p:nvSpPr>
        <p:spPr>
          <a:xfrm>
            <a:off x="658368" y="3154680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Autonomy measured · Work proven · Value settled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658368" y="5349240"/>
            <a:ext cx="10874959" cy="96012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8408" y="5532120"/>
            <a:ext cx="1023487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Repos: AGIJobsv0 · AGI‑Alpha‑Agent‑v0 · AGI‑Alpha‑Node‑v0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978408" y="5852160"/>
            <a:ext cx="1023487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Principle: proofs first. Markets second. Autonomy last — and only as verification stays ahead.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throne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INSTITUTIONAL CHARTER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Executive Charter</a:t>
            </a:r>
            <a:endParaRPr lang="en-US" sz="4400" dirty="0"/>
          </a:p>
        </p:txBody>
      </p:sp>
      <p:sp>
        <p:nvSpPr>
          <p:cNvPr id="10" name="Text 7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Institutional invariants that make autonomy safe to scale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58368" y="1874520"/>
            <a:ext cx="5277460" cy="155448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86384" y="2075688"/>
            <a:ext cx="64008" cy="115214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2688" y="2057400"/>
            <a:ext cx="49117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Identity (ENS)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32688" y="2441448"/>
            <a:ext cx="4865980" cy="822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Role‑labeled names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Env‑scoped meaning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Registry recognition only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255868" y="1874520"/>
            <a:ext cx="5277460" cy="155448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383884" y="2075688"/>
            <a:ext cx="64008" cy="115214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30188" y="2057400"/>
            <a:ext cx="49117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 (Proof)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530188" y="2441448"/>
            <a:ext cx="4865980" cy="822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Deterministic replay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Signed artifacts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Commit–reveal attestation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658368" y="3749040"/>
            <a:ext cx="5277460" cy="155448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786384" y="3950208"/>
            <a:ext cx="64008" cy="115214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932688" y="3931920"/>
            <a:ext cx="49117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Settlement (Contracts)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32688" y="4315968"/>
            <a:ext cx="4865980" cy="822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Escrow first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Fee + burn policy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Receipts + audit trail</a:t>
            </a:r>
            <a:endParaRPr lang="en-US" sz="1400" dirty="0"/>
          </a:p>
        </p:txBody>
      </p:sp>
      <p:sp>
        <p:nvSpPr>
          <p:cNvPr id="23" name="Shape 20"/>
          <p:cNvSpPr/>
          <p:nvPr/>
        </p:nvSpPr>
        <p:spPr>
          <a:xfrm>
            <a:off x="6255868" y="3749040"/>
            <a:ext cx="5277460" cy="155448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6383884" y="3950208"/>
            <a:ext cx="64008" cy="115214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6530188" y="3931920"/>
            <a:ext cx="49117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Governance (Brakes)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530188" y="4315968"/>
            <a:ext cx="4865980" cy="822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Policy gates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Pausability + rollback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Continuous monitoring</a:t>
            </a:r>
            <a:endParaRPr lang="en-US" sz="1400" dirty="0"/>
          </a:p>
        </p:txBody>
      </p:sp>
      <p:sp>
        <p:nvSpPr>
          <p:cNvPr id="27" name="Shape 24"/>
          <p:cNvSpPr/>
          <p:nvPr/>
        </p:nvSpPr>
        <p:spPr>
          <a:xfrm>
            <a:off x="658368" y="6263640"/>
            <a:ext cx="10874959" cy="50292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978408" y="6382512"/>
            <a:ext cx="10234879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Invariants: no value without evidence · no settlement without validation · autonomy expands only as proofs stay ahead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council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22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UNIFIED ARCHITECTURE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One System, Three Surfaces</a:t>
            </a:r>
            <a:endParaRPr lang="en-US" sz="4400" dirty="0"/>
          </a:p>
        </p:txBody>
      </p:sp>
      <p:sp>
        <p:nvSpPr>
          <p:cNvPr id="10" name="Text 7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Cognition ↔ Work OS ↔ Runtime (closed loop)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58368" y="1874520"/>
            <a:ext cx="3429914" cy="288036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86384" y="2075688"/>
            <a:ext cx="64008" cy="247802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2688" y="2039112"/>
            <a:ext cx="292699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Cognition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932688" y="2377440"/>
            <a:ext cx="2926994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AGI‑Alpha‑Agent‑v0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932688" y="2715768"/>
            <a:ext cx="2926994" cy="1920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Meta‑agent selects specialists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Plans + evaluates strategies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Compounds learning via artifacts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4380890" y="1874520"/>
            <a:ext cx="3429914" cy="288036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4508906" y="2075688"/>
            <a:ext cx="64008" cy="247802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4655210" y="2039112"/>
            <a:ext cx="292699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Work OS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4655210" y="2377440"/>
            <a:ext cx="2926994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AGIJobsv0</a:t>
            </a:r>
            <a:endParaRPr lang="en-US" sz="1300" dirty="0"/>
          </a:p>
        </p:txBody>
      </p:sp>
      <p:sp>
        <p:nvSpPr>
          <p:cNvPr id="20" name="Text 17"/>
          <p:cNvSpPr/>
          <p:nvPr/>
        </p:nvSpPr>
        <p:spPr>
          <a:xfrm>
            <a:off x="4655210" y="2715768"/>
            <a:ext cx="2926994" cy="1920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On‑chain job registry + escrow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Validation + settlement logic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“CI‑green is deployable truth”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8103413" y="1874520"/>
            <a:ext cx="3429914" cy="288036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8231429" y="2075688"/>
            <a:ext cx="64008" cy="247802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8377733" y="2039112"/>
            <a:ext cx="292699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Runtime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8377733" y="2377440"/>
            <a:ext cx="2926994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AGI‑Alpha‑Node‑v0</a:t>
            </a:r>
            <a:endParaRPr lang="en-US" sz="1300" dirty="0"/>
          </a:p>
        </p:txBody>
      </p:sp>
      <p:sp>
        <p:nvSpPr>
          <p:cNvPr id="25" name="Text 22"/>
          <p:cNvSpPr/>
          <p:nvPr/>
        </p:nvSpPr>
        <p:spPr>
          <a:xfrm>
            <a:off x="8377733" y="2715768"/>
            <a:ext cx="2926994" cy="1920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Deterministic containers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Metering + α‑WU scoring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Sentinel monitoring + fail‑closed</a:t>
            </a:r>
            <a:endParaRPr lang="en-US" sz="1400" dirty="0"/>
          </a:p>
        </p:txBody>
      </p:sp>
      <p:sp>
        <p:nvSpPr>
          <p:cNvPr id="26" name="Shape 23"/>
          <p:cNvSpPr/>
          <p:nvPr/>
        </p:nvSpPr>
        <p:spPr>
          <a:xfrm>
            <a:off x="658368" y="5074920"/>
            <a:ext cx="10874959" cy="109728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7" name="Text 24"/>
          <p:cNvSpPr/>
          <p:nvPr/>
        </p:nvSpPr>
        <p:spPr>
          <a:xfrm>
            <a:off x="978408" y="5212080"/>
            <a:ext cx="10234879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Proof‑sync layer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978408" y="5504688"/>
            <a:ext cx="10234879" cy="594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Hashes + signatures + attestations bind cognition → execution → settlement into one audit‑grade chain of evidence.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50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PRIOR ART &amp; ON‑CHAIN BIRTH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4/17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58368" y="1417320"/>
            <a:ext cx="649224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0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Foundational Prior Art → New</a:t>
            </a:r>
            <a:endParaRPr lang="en-US" sz="4000" dirty="0"/>
          </a:p>
          <a:p>
            <a:pPr indent="0" marL="0">
              <a:buNone/>
            </a:pPr>
            <a:r>
              <a:rPr lang="en-US" sz="40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Industry</a:t>
            </a:r>
            <a:endParaRPr lang="en-US" sz="4000" dirty="0"/>
          </a:p>
        </p:txBody>
      </p:sp>
      <p:sp>
        <p:nvSpPr>
          <p:cNvPr id="8" name="Text 6"/>
          <p:cNvSpPr/>
          <p:nvPr/>
        </p:nvSpPr>
        <p:spPr>
          <a:xfrm>
            <a:off x="658368" y="2514600"/>
            <a:ext cx="64922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Multi‑Agent AI DAO (2017) → AGI Jobs (On‑Chain)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658368" y="2971800"/>
            <a:ext cx="64922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Programmable work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58368" y="3246120"/>
            <a:ext cx="64922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Post a job → Agents execute → Validators verify → Smart contracts settle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658368" y="3703320"/>
            <a:ext cx="6492240" cy="2468880"/>
          </a:xfrm>
          <a:prstGeom prst="roundRect">
            <a:avLst/>
          </a:prstGeom>
          <a:solidFill>
            <a:srgbClr val="0B0612">
              <a:alpha val="84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86384" y="3931920"/>
            <a:ext cx="64008" cy="2011680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32688" y="3959352"/>
            <a:ext cx="6126480" cy="2148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Prior art (2017): public disclosure unifying AI autonomy + blockchain coordination + multi‑agent governance + tokenized resource management.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On‑chain job primitive: AGIJobManager (Ethereum) — 0x0178B6baD606aaF908f72135B8eC32Fc1D5bA477 (deployer.agi.eth, Jun‑28‑2024).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Market surface: AGIJobs collection (OpenSea) — jobs as first‑class on‑chain objects.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Meta‑Agentic α‑AGI: orchestration layer that creates/selects/evaluates/reconfigures other agents (second‑order agency).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7635240" y="1417320"/>
            <a:ext cx="3898087" cy="4754880"/>
          </a:xfrm>
          <a:prstGeom prst="roundRect">
            <a:avLst/>
          </a:prstGeom>
          <a:solidFill>
            <a:srgbClr val="000000"/>
          </a:solidFill>
          <a:ln w="12700">
            <a:solidFill>
              <a:srgbClr val="2A1B3F"/>
            </a:solidFill>
            <a:prstDash val="solid"/>
          </a:ln>
        </p:spPr>
      </p:sp>
      <p:pic>
        <p:nvPicPr>
          <p:cNvPr id="15" name="Image 0" descr="/mnt/data/optimized_imgs/bg_table.jpg">    </p:cNvPr>
          <p:cNvPicPr>
            <a:picLocks noChangeAspect="1"/>
          </p:cNvPicPr>
          <p:nvPr/>
        </p:nvPicPr>
        <p:blipFill>
          <a:blip r:embed="rId1"/>
          <a:srcRect l="26601" r="26601" t="0" b="0"/>
          <a:stretch/>
        </p:blipFill>
        <p:spPr>
          <a:xfrm>
            <a:off x="7635240" y="1417320"/>
            <a:ext cx="3898087" cy="4754880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7635240" y="1417320"/>
            <a:ext cx="3898087" cy="4754880"/>
          </a:xfrm>
          <a:prstGeom prst="rect">
            <a:avLst/>
          </a:prstGeom>
          <a:solidFill>
            <a:srgbClr val="000000">
              <a:alpha val="6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635240" y="1417320"/>
            <a:ext cx="3898087" cy="4754880"/>
          </a:xfrm>
          <a:prstGeom prst="round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955280" y="5669280"/>
            <a:ext cx="3258007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i="1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“As Columbus braved the seas… the age of AGI exploration has dawned.”</a:t>
            </a:r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50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 NAMESPACE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5/17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Namespace Grammar</a:t>
            </a:r>
            <a:endParaRPr lang="en-US" sz="4400" dirty="0"/>
          </a:p>
        </p:txBody>
      </p:sp>
      <p:sp>
        <p:nvSpPr>
          <p:cNvPr id="8" name="Text 6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 rule + scoped meaning (env‑aware)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8368" y="1828800"/>
            <a:ext cx="6812280" cy="452628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86384" y="2057400"/>
            <a:ext cx="64008" cy="4069080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78408" y="2029968"/>
            <a:ext cx="61722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F1E6FF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&lt;entity&gt;.(&lt;env&gt;.)&lt;role&gt;.agi.eth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1005840" y="2468880"/>
            <a:ext cx="6126480" cy="1097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role ∈ {club, agent, node}. env ∈ ENV_SET (optional; e.g., alpha).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Alpha‑phase canonical: name.alpha.agent.agi.eth and name.alpha.agi.eth.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Env‑scoped names are recognized &amp; developed only inside env.agi.eth.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978408" y="3703320"/>
            <a:ext cx="6172200" cy="2514600"/>
          </a:xfrm>
          <a:prstGeom prst="roundRect">
            <a:avLst/>
          </a:prstGeom>
          <a:solidFill>
            <a:srgbClr val="070410">
              <a:alpha val="82000"/>
            </a:srgbClr>
          </a:solidFill>
          <a:ln w="12700">
            <a:solidFill>
              <a:srgbClr val="2F1E46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61288" y="3858768"/>
            <a:ext cx="5806440" cy="2240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Example (env = alpha)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Validator (club): alice.alpha.club.agi.eth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Agent: helper.alpha.agent.agi.eth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Node: gpu01.alpha.node.agi.eth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Sovereign / Business: ops.alpha.agi.eth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Role patterns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Validators: *.alpha.club.agi.eth | *.club.agi.eth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Agents:     *.alpha.agent.agi.eth | *.agent.agi.eth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Nodes:      *.alpha.node.agi.eth | *.node.agi.eth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Sovereigns: *.alpha.agi.eth | *.agi.eth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7790688" y="1828800"/>
            <a:ext cx="3742639" cy="205740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065008" y="1993392"/>
            <a:ext cx="323971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Recognition &amp; scope (guardrails)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065008" y="2395728"/>
            <a:ext cx="3239719" cy="1417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Reserve {agent,node,club} under every env.agi.eth (avoid confusion with businesses).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Official recognition is registry‑driven (not self‑asserted).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Keep semantics stable; push high‑churn metadata behind resolvers (wildcards + CCIP‑Read).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7790688" y="4069080"/>
            <a:ext cx="3742639" cy="228600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8065008" y="4233672"/>
            <a:ext cx="323971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Official environment package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065008" y="4636008"/>
            <a:ext cx="3239719" cy="1554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env.agi.eth · env.agent.agi.eth · env.node.agi.eth · env.club.agi.eth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Optional aliases are env‑local conveniences (whitelist only when needed).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council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26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ROUTING &amp; MARKETS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ENS Routing as a Market Mechanism</a:t>
            </a:r>
            <a:endParaRPr lang="en-US" sz="4400" dirty="0"/>
          </a:p>
        </p:txBody>
      </p:sp>
      <p:sp>
        <p:nvSpPr>
          <p:cNvPr id="10" name="Text 7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Names → discovery → incentives → verified settlement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58368" y="1874520"/>
            <a:ext cx="3429914" cy="283464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86384" y="2075688"/>
            <a:ext cx="64008" cy="243230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2688" y="2039112"/>
            <a:ext cx="292699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Routing primitives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32688" y="2441448"/>
            <a:ext cx="2926994" cy="2103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An ENS name resolves to capabilities, policy, and live endpoints.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Registry publishes canonical packages + recognizedAliases.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Wildcards/CCIP‑Read scale metadata without destabilizing trust anchors.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4380890" y="1874520"/>
            <a:ext cx="3429914" cy="283464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4508906" y="2075688"/>
            <a:ext cx="64008" cy="243230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655210" y="2039112"/>
            <a:ext cx="292699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Market dynamics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655210" y="2441448"/>
            <a:ext cx="2926994" cy="2103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Jobs post on‑chain; agents compete to execute (stake + reputation).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Validators score outputs; reputation is earned, never self‑asserted.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Pricing emerges from demand, latency/SLO, stake, and α‑WU yield history.</a:t>
            </a:r>
            <a:endParaRPr lang="en-US" sz="1300" dirty="0"/>
          </a:p>
        </p:txBody>
      </p:sp>
      <p:sp>
        <p:nvSpPr>
          <p:cNvPr id="19" name="Shape 16"/>
          <p:cNvSpPr/>
          <p:nvPr/>
        </p:nvSpPr>
        <p:spPr>
          <a:xfrm>
            <a:off x="8103413" y="1874520"/>
            <a:ext cx="3429914" cy="283464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8231429" y="2075688"/>
            <a:ext cx="64008" cy="243230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8377733" y="2039112"/>
            <a:ext cx="2926994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it works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377733" y="2441448"/>
            <a:ext cx="2926994" cy="2103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Truthful verification is dominant: cheating is slashable (negative‑sum).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Routing is permissioned by policy, not private gatekeepers.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Every route ends in evidence → validation → settlement.</a:t>
            </a:r>
            <a:endParaRPr lang="en-US" sz="1300" dirty="0"/>
          </a:p>
        </p:txBody>
      </p:sp>
      <p:sp>
        <p:nvSpPr>
          <p:cNvPr id="23" name="Shape 20"/>
          <p:cNvSpPr/>
          <p:nvPr/>
        </p:nvSpPr>
        <p:spPr>
          <a:xfrm>
            <a:off x="658368" y="4937760"/>
            <a:ext cx="10874959" cy="123444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978408" y="5084064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Mechanism</a:t>
            </a:r>
            <a:endParaRPr lang="en-US" sz="1500" dirty="0"/>
          </a:p>
        </p:txBody>
      </p:sp>
      <p:sp>
        <p:nvSpPr>
          <p:cNvPr id="25" name="Shape 22"/>
          <p:cNvSpPr/>
          <p:nvPr/>
        </p:nvSpPr>
        <p:spPr>
          <a:xfrm>
            <a:off x="2578608" y="5285232"/>
            <a:ext cx="1572768" cy="420624"/>
          </a:xfrm>
          <a:prstGeom prst="roundRect">
            <a:avLst/>
          </a:prstGeom>
          <a:solidFill>
            <a:srgbClr val="090414">
              <a:alpha val="95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2578608" y="5376672"/>
            <a:ext cx="1572768" cy="420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12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job</a:t>
            </a:r>
            <a:endParaRPr lang="en-US" sz="1200" dirty="0"/>
          </a:p>
        </p:txBody>
      </p:sp>
      <p:sp>
        <p:nvSpPr>
          <p:cNvPr id="27" name="Shape 24"/>
          <p:cNvSpPr/>
          <p:nvPr/>
        </p:nvSpPr>
        <p:spPr>
          <a:xfrm>
            <a:off x="4151376" y="5495544"/>
            <a:ext cx="292608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  <p:sp>
        <p:nvSpPr>
          <p:cNvPr id="28" name="Shape 25"/>
          <p:cNvSpPr/>
          <p:nvPr/>
        </p:nvSpPr>
        <p:spPr>
          <a:xfrm>
            <a:off x="4443984" y="5285232"/>
            <a:ext cx="1572768" cy="420624"/>
          </a:xfrm>
          <a:prstGeom prst="roundRect">
            <a:avLst/>
          </a:prstGeom>
          <a:solidFill>
            <a:srgbClr val="090414">
              <a:alpha val="95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4443984" y="5376672"/>
            <a:ext cx="1572768" cy="420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12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route(name)</a:t>
            </a:r>
            <a:endParaRPr lang="en-US" sz="1200" dirty="0"/>
          </a:p>
        </p:txBody>
      </p:sp>
      <p:sp>
        <p:nvSpPr>
          <p:cNvPr id="30" name="Shape 27"/>
          <p:cNvSpPr/>
          <p:nvPr/>
        </p:nvSpPr>
        <p:spPr>
          <a:xfrm>
            <a:off x="6016752" y="5495544"/>
            <a:ext cx="292608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  <p:sp>
        <p:nvSpPr>
          <p:cNvPr id="31" name="Shape 28"/>
          <p:cNvSpPr/>
          <p:nvPr/>
        </p:nvSpPr>
        <p:spPr>
          <a:xfrm>
            <a:off x="6309360" y="5285232"/>
            <a:ext cx="1572768" cy="420624"/>
          </a:xfrm>
          <a:prstGeom prst="roundRect">
            <a:avLst/>
          </a:prstGeom>
          <a:solidFill>
            <a:srgbClr val="090414">
              <a:alpha val="95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32" name="Text 29"/>
          <p:cNvSpPr/>
          <p:nvPr/>
        </p:nvSpPr>
        <p:spPr>
          <a:xfrm>
            <a:off x="6309360" y="5376672"/>
            <a:ext cx="1572768" cy="420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12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agent set</a:t>
            </a:r>
            <a:endParaRPr lang="en-US" sz="1200" dirty="0"/>
          </a:p>
        </p:txBody>
      </p:sp>
      <p:sp>
        <p:nvSpPr>
          <p:cNvPr id="33" name="Shape 30"/>
          <p:cNvSpPr/>
          <p:nvPr/>
        </p:nvSpPr>
        <p:spPr>
          <a:xfrm>
            <a:off x="7882128" y="5495544"/>
            <a:ext cx="292608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  <p:sp>
        <p:nvSpPr>
          <p:cNvPr id="34" name="Shape 31"/>
          <p:cNvSpPr/>
          <p:nvPr/>
        </p:nvSpPr>
        <p:spPr>
          <a:xfrm>
            <a:off x="8174736" y="5285232"/>
            <a:ext cx="1572768" cy="420624"/>
          </a:xfrm>
          <a:prstGeom prst="roundRect">
            <a:avLst/>
          </a:prstGeom>
          <a:solidFill>
            <a:srgbClr val="090414">
              <a:alpha val="95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35" name="Text 32"/>
          <p:cNvSpPr/>
          <p:nvPr/>
        </p:nvSpPr>
        <p:spPr>
          <a:xfrm>
            <a:off x="8174736" y="5376672"/>
            <a:ext cx="1572768" cy="420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12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execute</a:t>
            </a:r>
            <a:endParaRPr lang="en-US" sz="1200" dirty="0"/>
          </a:p>
        </p:txBody>
      </p:sp>
      <p:sp>
        <p:nvSpPr>
          <p:cNvPr id="36" name="Shape 33"/>
          <p:cNvSpPr/>
          <p:nvPr/>
        </p:nvSpPr>
        <p:spPr>
          <a:xfrm>
            <a:off x="9747504" y="5495544"/>
            <a:ext cx="292608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50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REGISTRY‑AS‑GENOME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7/17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Registry‑as‑Genome</a:t>
            </a:r>
            <a:endParaRPr lang="en-US" sz="4400" dirty="0"/>
          </a:p>
        </p:txBody>
      </p:sp>
      <p:sp>
        <p:nvSpPr>
          <p:cNvPr id="8" name="Text 6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Autopoiesis: stable invariants; high‑churn activity inside the membrane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8368" y="1874520"/>
            <a:ext cx="6583680" cy="278892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86384" y="2075688"/>
            <a:ext cx="64008" cy="2377440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32688" y="2039112"/>
            <a:ext cx="60807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Autopoietic control loop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32688" y="2441448"/>
            <a:ext cx="6080760" cy="2057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Membrane: env.agi.eth defines the ecosystem boundary.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Organs: role roots (agent/node/club) separate duties.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Genome: registry.agi.eth publishes ENV_SET + canonical packages + recognizedAliases.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Metabolism: resolvers/gateways turn names into live endpoints.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Immune system: status + proofs + slashing detect and correct drift.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7562088" y="1874520"/>
            <a:ext cx="3971239" cy="278892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836408" y="2039112"/>
            <a:ext cx="346831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Environment registry (machine‑checkable)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836408" y="2441448"/>
            <a:ext cx="3422599" cy="2057400"/>
          </a:xfrm>
          <a:prstGeom prst="roundRect">
            <a:avLst/>
          </a:prstGeom>
          <a:solidFill>
            <a:srgbClr val="070410">
              <a:alpha val="82000"/>
            </a:srgbClr>
          </a:solidFill>
          <a:ln w="12700">
            <a:solidFill>
              <a:srgbClr val="2F1E46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73568" y="2569464"/>
            <a:ext cx="3148279" cy="1783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{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env, state,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canonicalPackage: {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root, agentMount, nodeMount, clubMount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},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recognizedAliases: [ … ]</a:t>
            </a:r>
            <a:endParaRPr lang="en-US" sz="1200" dirty="0"/>
          </a:p>
          <a:p>
            <a:pPr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DAD4F3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}</a:t>
            </a:r>
            <a:endParaRPr lang="en-US" sz="1200" dirty="0"/>
          </a:p>
        </p:txBody>
      </p:sp>
      <p:sp>
        <p:nvSpPr>
          <p:cNvPr id="17" name="Shape 15"/>
          <p:cNvSpPr/>
          <p:nvPr/>
        </p:nvSpPr>
        <p:spPr>
          <a:xfrm>
            <a:off x="658368" y="4800600"/>
            <a:ext cx="10874959" cy="1572768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78408" y="4937760"/>
            <a:ext cx="10234879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Invariants (must not change as the system scales)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78408" y="5230368"/>
            <a:ext cx="10234879" cy="1005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Names classify actors unambiguously (role suffixes are globally meaningful).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No payout without validated proof; no settlement without validation.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Official recognition is registry‑driven (not self‑asserted).</a:t>
            </a:r>
            <a:endParaRPr lang="en-US" sz="13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High‑churn metadata lives behind resolvers; trust anchors stay minimal and stable.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optimized_imgs/bg_city.jp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28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PHYSICS &amp; INCENTIVES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8/17</a:t>
            </a:r>
            <a:endParaRPr lang="en-US" sz="1000" dirty="0"/>
          </a:p>
        </p:txBody>
      </p:sp>
      <p:sp>
        <p:nvSpPr>
          <p:cNvPr id="8" name="Shape 5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Physics + Game Theory</a:t>
            </a:r>
            <a:endParaRPr lang="en-US" sz="4400" dirty="0"/>
          </a:p>
        </p:txBody>
      </p:sp>
      <p:sp>
        <p:nvSpPr>
          <p:cNvPr id="10" name="Text 7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Reduce coordination energy; align incentives to truth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58368" y="1874520"/>
            <a:ext cx="5254600" cy="288036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86384" y="2075688"/>
            <a:ext cx="64008" cy="247802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2688" y="2039112"/>
            <a:ext cx="47516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Free‑energy view (coordination)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32688" y="2441448"/>
            <a:ext cx="4751680" cy="2148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Treat ambiguity as entropy; minimize via grammar + registries.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Keep invariants stable; push churn behind resolvers (CCIP‑Read).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Measure work (α‑WU) → settle value → update policy (closed loop).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278728" y="1874520"/>
            <a:ext cx="5254600" cy="2880360"/>
          </a:xfrm>
          <a:prstGeom prst="roundRect">
            <a:avLst/>
          </a:prstGeom>
          <a:solidFill>
            <a:srgbClr val="0B0612">
              <a:alpha val="88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406744" y="2075688"/>
            <a:ext cx="64008" cy="247802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53048" y="2039112"/>
            <a:ext cx="47516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Game‑theoretic security (incentives)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553048" y="2441448"/>
            <a:ext cx="4751680" cy="2148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Validators: stake‑bonded, commit–reveal, slashable for dishonesty.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Workers: paid only for validated, replayable outputs.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Disputes: deterministic replay is ultimate truth.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658368" y="4983480"/>
            <a:ext cx="10874959" cy="1143000"/>
          </a:xfrm>
          <a:prstGeom prst="roundRect">
            <a:avLst/>
          </a:prstGeom>
          <a:solidFill>
            <a:srgbClr val="07040E">
              <a:alpha val="90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78408" y="5120640"/>
            <a:ext cx="2468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Control objective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3447288" y="5120640"/>
            <a:ext cx="7765999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Stability = throughput × quality − risk  |  Signals: disputes, drift, SLO breaks  →  Actuators: burn, fees, quorum, policy brakes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501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50292"/>
            <a:ext cx="12191695" cy="16459"/>
          </a:xfrm>
          <a:prstGeom prst="rect">
            <a:avLst/>
          </a:prstGeom>
          <a:solidFill>
            <a:srgbClr val="7B2CFF"/>
          </a:solidFill>
          <a:ln w="12700">
            <a:solidFill>
              <a:srgbClr val="7B2CF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58368" y="118872"/>
            <a:ext cx="90461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EXECUTION → PROOF → SETTLEMENT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618927" y="118872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8E86A8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9/17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658368" y="621792"/>
            <a:ext cx="10874959" cy="0"/>
          </a:xfrm>
          <a:prstGeom prst="line">
            <a:avLst/>
          </a:prstGeom>
          <a:noFill/>
          <a:ln w="12700">
            <a:solidFill>
              <a:srgbClr val="2A1B3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58368" y="822960"/>
            <a:ext cx="10874959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400" dirty="0">
                <a:solidFill>
                  <a:srgbClr val="F4F1FF"/>
                </a:solidFill>
                <a:latin typeface="Calibri Light" pitchFamily="34" charset="0"/>
                <a:ea typeface="Calibri Light" pitchFamily="34" charset="-122"/>
                <a:cs typeface="Calibri Light" pitchFamily="34" charset="-120"/>
              </a:rPr>
              <a:t>End‑to‑End Job Lifecycle</a:t>
            </a:r>
            <a:endParaRPr lang="en-US" sz="4400" dirty="0"/>
          </a:p>
        </p:txBody>
      </p:sp>
      <p:sp>
        <p:nvSpPr>
          <p:cNvPr id="8" name="Text 6"/>
          <p:cNvSpPr/>
          <p:nvPr/>
        </p:nvSpPr>
        <p:spPr>
          <a:xfrm>
            <a:off x="658368" y="1581912"/>
            <a:ext cx="10874959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Request → Escrow → Execute → Proof → Validate → Settle → Chronicle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8368" y="2240280"/>
            <a:ext cx="1536192" cy="548640"/>
          </a:xfrm>
          <a:prstGeom prst="roundRect">
            <a:avLst/>
          </a:prstGeom>
          <a:solidFill>
            <a:srgbClr val="0A0513">
              <a:alpha val="94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58368" y="2386584"/>
            <a:ext cx="1536192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Request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2194560" y="2514600"/>
            <a:ext cx="256032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2450592" y="2240280"/>
            <a:ext cx="1536192" cy="548640"/>
          </a:xfrm>
          <a:prstGeom prst="roundRect">
            <a:avLst/>
          </a:prstGeom>
          <a:solidFill>
            <a:srgbClr val="0A0513">
              <a:alpha val="94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450592" y="2386584"/>
            <a:ext cx="1536192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Escrow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3986784" y="2514600"/>
            <a:ext cx="256032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242816" y="2240280"/>
            <a:ext cx="1536192" cy="548640"/>
          </a:xfrm>
          <a:prstGeom prst="roundRect">
            <a:avLst/>
          </a:prstGeom>
          <a:solidFill>
            <a:srgbClr val="0A0513">
              <a:alpha val="94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242816" y="2386584"/>
            <a:ext cx="1536192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Execute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5779008" y="2514600"/>
            <a:ext cx="256032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035040" y="2240280"/>
            <a:ext cx="1536192" cy="548640"/>
          </a:xfrm>
          <a:prstGeom prst="roundRect">
            <a:avLst/>
          </a:prstGeom>
          <a:solidFill>
            <a:srgbClr val="0A0513">
              <a:alpha val="94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035040" y="2386584"/>
            <a:ext cx="1536192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Proof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7571232" y="2514600"/>
            <a:ext cx="256032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827264" y="2240280"/>
            <a:ext cx="1536192" cy="548640"/>
          </a:xfrm>
          <a:prstGeom prst="roundRect">
            <a:avLst/>
          </a:prstGeom>
          <a:solidFill>
            <a:srgbClr val="0A0513">
              <a:alpha val="94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827264" y="2386584"/>
            <a:ext cx="1536192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Validate</a:t>
            </a:r>
            <a:endParaRPr lang="en-US" sz="1400" dirty="0"/>
          </a:p>
        </p:txBody>
      </p:sp>
      <p:sp>
        <p:nvSpPr>
          <p:cNvPr id="23" name="Shape 21"/>
          <p:cNvSpPr/>
          <p:nvPr/>
        </p:nvSpPr>
        <p:spPr>
          <a:xfrm>
            <a:off x="9363456" y="2514600"/>
            <a:ext cx="256032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9619488" y="2240280"/>
            <a:ext cx="1536192" cy="548640"/>
          </a:xfrm>
          <a:prstGeom prst="roundRect">
            <a:avLst/>
          </a:prstGeom>
          <a:solidFill>
            <a:srgbClr val="0A0513">
              <a:alpha val="94000"/>
            </a:srgbClr>
          </a:solidFill>
          <a:ln w="12700">
            <a:solidFill>
              <a:srgbClr val="3A2458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9619488" y="2386584"/>
            <a:ext cx="1536192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EDE7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Settle</a:t>
            </a:r>
            <a:endParaRPr lang="en-US" sz="1400" dirty="0"/>
          </a:p>
        </p:txBody>
      </p:sp>
      <p:sp>
        <p:nvSpPr>
          <p:cNvPr id="26" name="Shape 24"/>
          <p:cNvSpPr/>
          <p:nvPr/>
        </p:nvSpPr>
        <p:spPr>
          <a:xfrm>
            <a:off x="11155680" y="2514600"/>
            <a:ext cx="256032" cy="0"/>
          </a:xfrm>
          <a:prstGeom prst="line">
            <a:avLst/>
          </a:prstGeom>
          <a:noFill/>
          <a:ln w="25400">
            <a:solidFill>
              <a:srgbClr val="7B2CFF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658368" y="3154680"/>
            <a:ext cx="5277460" cy="233172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786384" y="3355848"/>
            <a:ext cx="64008" cy="192938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932688" y="331927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settles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32688" y="3721608"/>
            <a:ext cx="4774540" cy="1600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Escrowed reward (no proof, no pay).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Signed proof bundle + replay logs.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Validator attestations (commit–reveal).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Receipt / chronicle entry (tamper‑evident).</a:t>
            </a:r>
            <a:endParaRPr lang="en-US" sz="1400" dirty="0"/>
          </a:p>
        </p:txBody>
      </p:sp>
      <p:sp>
        <p:nvSpPr>
          <p:cNvPr id="31" name="Shape 29"/>
          <p:cNvSpPr/>
          <p:nvPr/>
        </p:nvSpPr>
        <p:spPr>
          <a:xfrm>
            <a:off x="6255868" y="3154680"/>
            <a:ext cx="5277460" cy="2331720"/>
          </a:xfrm>
          <a:prstGeom prst="roundRect">
            <a:avLst/>
          </a:prstGeom>
          <a:solidFill>
            <a:srgbClr val="0B0612">
              <a:alpha val="86000"/>
            </a:srgbClr>
          </a:solidFill>
          <a:ln w="12700">
            <a:solidFill>
              <a:srgbClr val="2A1B3F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6383884" y="3355848"/>
            <a:ext cx="64008" cy="1929384"/>
          </a:xfrm>
          <a:prstGeom prst="rect">
            <a:avLst/>
          </a:prstGeom>
          <a:solidFill>
            <a:srgbClr val="D3005F"/>
          </a:solidFill>
          <a:ln w="12700">
            <a:solidFill>
              <a:srgbClr val="D3005F">
                <a:alpha val="0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6530188" y="3319272"/>
            <a:ext cx="47745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F4F1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is punished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30188" y="3721608"/>
            <a:ext cx="4774540" cy="1600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Dishonest validation (slashable).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Non‑replayable execution (does not settle).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Policy violations (fail‑closed brakes).</a:t>
            </a:r>
            <a:endParaRPr lang="en-US" sz="14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400" dirty="0">
                <a:solidFill>
                  <a:srgbClr val="BDB7D6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• Drift beyond bounds (sentinel escalation).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2026-01-11T16:20:52Z</dcterms:created>
  <dcterms:modified xsi:type="dcterms:W3CDTF">2026-01-11T16:20:52Z</dcterms:modified>
</cp:coreProperties>
</file>